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5.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6.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7.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042" r:id="rId1"/>
    <p:sldMasterId id="2147484410" r:id="rId2"/>
    <p:sldMasterId id="2147484427" r:id="rId3"/>
    <p:sldMasterId id="2147484444" r:id="rId4"/>
    <p:sldMasterId id="2147484461" r:id="rId5"/>
    <p:sldMasterId id="2147484478" r:id="rId6"/>
    <p:sldMasterId id="2147484495" r:id="rId7"/>
    <p:sldMasterId id="2147484512" r:id="rId8"/>
  </p:sldMasterIdLst>
  <p:notesMasterIdLst>
    <p:notesMasterId r:id="rId23"/>
  </p:notesMasterIdLst>
  <p:handoutMasterIdLst>
    <p:handoutMasterId r:id="rId24"/>
  </p:handoutMasterIdLst>
  <p:sldIdLst>
    <p:sldId id="256" r:id="rId9"/>
    <p:sldId id="262" r:id="rId10"/>
    <p:sldId id="271" r:id="rId11"/>
    <p:sldId id="276" r:id="rId12"/>
    <p:sldId id="277" r:id="rId13"/>
    <p:sldId id="278" r:id="rId14"/>
    <p:sldId id="266" r:id="rId15"/>
    <p:sldId id="267" r:id="rId16"/>
    <p:sldId id="268" r:id="rId17"/>
    <p:sldId id="279" r:id="rId18"/>
    <p:sldId id="280" r:id="rId19"/>
    <p:sldId id="281" r:id="rId20"/>
    <p:sldId id="269" r:id="rId21"/>
    <p:sldId id="27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5564"/>
    <a:srgbClr val="0077BC"/>
    <a:srgbClr val="D53878"/>
    <a:srgbClr val="008391"/>
    <a:srgbClr val="FBF2B4"/>
    <a:srgbClr val="F0CD50"/>
    <a:srgbClr val="4675B7"/>
    <a:srgbClr val="DBD1E6"/>
    <a:srgbClr val="D2D8DB"/>
    <a:srgbClr val="CBE2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75439" autoAdjust="0"/>
  </p:normalViewPr>
  <p:slideViewPr>
    <p:cSldViewPr snapToGrid="0">
      <p:cViewPr varScale="1">
        <p:scale>
          <a:sx n="50" d="100"/>
          <a:sy n="50" d="100"/>
        </p:scale>
        <p:origin x="1208" y="40"/>
      </p:cViewPr>
      <p:guideLst/>
    </p:cSldViewPr>
  </p:slideViewPr>
  <p:outlineViewPr>
    <p:cViewPr>
      <p:scale>
        <a:sx n="33" d="100"/>
        <a:sy n="33" d="100"/>
      </p:scale>
      <p:origin x="0" y="0"/>
    </p:cViewPr>
  </p:outlineViewPr>
  <p:notesTextViewPr>
    <p:cViewPr>
      <p:scale>
        <a:sx n="150" d="100"/>
        <a:sy n="150" d="100"/>
      </p:scale>
      <p:origin x="0" y="0"/>
    </p:cViewPr>
  </p:notesTextViewPr>
  <p:notesViewPr>
    <p:cSldViewPr snapToGrid="0">
      <p:cViewPr varScale="1">
        <p:scale>
          <a:sx n="93" d="100"/>
          <a:sy n="93" d="100"/>
        </p:scale>
        <p:origin x="3624"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3.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28D75527-1052-40CF-90A7-805EC4F772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782182B2-420A-475A-83CF-72C9A1964B5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B922CAC-DB6D-4A17-82F9-68D5124D51E1}" type="datetime1">
              <a:rPr lang="sv-SE" smtClean="0"/>
              <a:t>2021-06-28</a:t>
            </a:fld>
            <a:endParaRPr lang="sv-SE"/>
          </a:p>
        </p:txBody>
      </p:sp>
      <p:sp>
        <p:nvSpPr>
          <p:cNvPr id="4" name="Platshållare för sidfot 3">
            <a:extLst>
              <a:ext uri="{FF2B5EF4-FFF2-40B4-BE49-F238E27FC236}">
                <a16:creationId xmlns:a16="http://schemas.microsoft.com/office/drawing/2014/main" id="{3CFEBD13-AD79-4726-9C7A-9E5C531A1A5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00A28DF-4169-4B51-B8D3-AA9A5D6123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89A0780-C7EB-45E8-96EB-66D0986C42C0}" type="slidenum">
              <a:rPr lang="sv-SE" smtClean="0"/>
              <a:t>‹#›</a:t>
            </a:fld>
            <a:endParaRPr lang="sv-SE"/>
          </a:p>
        </p:txBody>
      </p:sp>
    </p:spTree>
    <p:extLst>
      <p:ext uri="{BB962C8B-B14F-4D97-AF65-F5344CB8AC3E}">
        <p14:creationId xmlns:p14="http://schemas.microsoft.com/office/powerpoint/2010/main" val="81033701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4F65D5-CAA2-4BC9-9A3A-D96192C44D91}" type="datetime1">
              <a:rPr lang="sv-SE" smtClean="0"/>
              <a:t>2021-06-28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1086EF-3011-429C-976B-61D9CA3A2B54}" type="slidenum">
              <a:rPr lang="sv-SE" smtClean="0"/>
              <a:t>‹#›</a:t>
            </a:fld>
            <a:endParaRPr lang="sv-SE"/>
          </a:p>
        </p:txBody>
      </p:sp>
    </p:spTree>
    <p:extLst>
      <p:ext uri="{BB962C8B-B14F-4D97-AF65-F5344CB8AC3E}">
        <p14:creationId xmlns:p14="http://schemas.microsoft.com/office/powerpoint/2010/main" val="207958687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datum 3"/>
          <p:cNvSpPr>
            <a:spLocks noGrp="1"/>
          </p:cNvSpPr>
          <p:nvPr>
            <p:ph type="dt" idx="1"/>
          </p:nvPr>
        </p:nvSpPr>
        <p:spPr/>
        <p:txBody>
          <a:bodyPr/>
          <a:lstStyle/>
          <a:p>
            <a:fld id="{2D4F65D5-CAA2-4BC9-9A3A-D96192C44D91}" type="datetime1">
              <a:rPr lang="sv-SE" smtClean="0"/>
              <a:t>2021-06-28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1</a:t>
            </a:fld>
            <a:endParaRPr lang="sv-SE"/>
          </a:p>
        </p:txBody>
      </p:sp>
    </p:spTree>
    <p:extLst>
      <p:ext uri="{BB962C8B-B14F-4D97-AF65-F5344CB8AC3E}">
        <p14:creationId xmlns:p14="http://schemas.microsoft.com/office/powerpoint/2010/main" val="401652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a:t>Rutinen gäller tillsvidare för samtliga chefer och medarbetare i Äldre samt vård- och omsorgsförvaltningen.</a:t>
            </a:r>
          </a:p>
        </p:txBody>
      </p:sp>
      <p:sp>
        <p:nvSpPr>
          <p:cNvPr id="4" name="Platshållare för datum 3"/>
          <p:cNvSpPr>
            <a:spLocks noGrp="1"/>
          </p:cNvSpPr>
          <p:nvPr>
            <p:ph type="dt" idx="1"/>
          </p:nvPr>
        </p:nvSpPr>
        <p:spPr/>
        <p:txBody>
          <a:bodyPr/>
          <a:lstStyle/>
          <a:p>
            <a:fld id="{2D4F65D5-CAA2-4BC9-9A3A-D96192C44D91}" type="datetime1">
              <a:rPr lang="sv-SE" smtClean="0"/>
              <a:t>2021-06-28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2</a:t>
            </a:fld>
            <a:endParaRPr lang="sv-SE"/>
          </a:p>
        </p:txBody>
      </p:sp>
    </p:spTree>
    <p:extLst>
      <p:ext uri="{BB962C8B-B14F-4D97-AF65-F5344CB8AC3E}">
        <p14:creationId xmlns:p14="http://schemas.microsoft.com/office/powerpoint/2010/main" val="2503767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Processen beskriver samtliga steg som ingår i förvaltningens synpunktshantering.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En synpunkt kommer in till förvaltningen. Registrator kategoriserar och registrerar synpunkten i diariet. Ärendet fördelas av registrator till utsedd chef, som skickar en bekräftelse till synpunktslämnaren (om den inte är anonym) och bekräftar att förvaltningen har mottagit synpunkten. </a:t>
            </a:r>
            <a:r>
              <a:rPr lang="sv-SE" sz="1200" kern="1200" dirty="0">
                <a:solidFill>
                  <a:schemeClr val="tx1"/>
                </a:solidFill>
                <a:effectLst/>
                <a:latin typeface="+mn-lt"/>
                <a:ea typeface="+mn-ea"/>
                <a:cs typeface="+mn-cs"/>
              </a:rPr>
              <a:t>Samtliga synpunkter ska återkopplas, inom fyra veckor, av utsedd chef om synpunktslämnaren så önskar. </a:t>
            </a:r>
            <a:r>
              <a:rPr lang="sv-SE" dirty="0"/>
              <a:t>När chefen har svarat synpunktslämnaren, ska svaret på synpunkten skickas till diariet för diarieföring. När ärendet är avslutat ska det avslutas av chefen i handläggardatabasen.</a:t>
            </a:r>
          </a:p>
          <a:p>
            <a:endParaRPr lang="sv-SE" sz="1200" kern="1200" dirty="0">
              <a:solidFill>
                <a:schemeClr val="tx1"/>
              </a:solidFill>
              <a:effectLst/>
              <a:latin typeface="+mn-lt"/>
              <a:ea typeface="+mn-ea"/>
              <a:cs typeface="+mn-cs"/>
            </a:endParaRPr>
          </a:p>
          <a:p>
            <a:r>
              <a:rPr lang="sv-SE" sz="1200" kern="1200" dirty="0">
                <a:solidFill>
                  <a:schemeClr val="tx1"/>
                </a:solidFill>
                <a:effectLst/>
                <a:latin typeface="+mn-lt"/>
                <a:ea typeface="+mn-ea"/>
                <a:cs typeface="+mn-cs"/>
              </a:rPr>
              <a:t>Synpunkter ska sammanställas och analyseras för att vi ska kunna se trender och mönster som pekar på brister i verksamhetens kvalitet. </a:t>
            </a:r>
            <a:endParaRPr lang="sv-SE" dirty="0"/>
          </a:p>
        </p:txBody>
      </p:sp>
      <p:sp>
        <p:nvSpPr>
          <p:cNvPr id="4" name="Platshållare för datum 3"/>
          <p:cNvSpPr>
            <a:spLocks noGrp="1"/>
          </p:cNvSpPr>
          <p:nvPr>
            <p:ph type="dt" idx="1"/>
          </p:nvPr>
        </p:nvSpPr>
        <p:spPr/>
        <p:txBody>
          <a:bodyPr/>
          <a:lstStyle/>
          <a:p>
            <a:fld id="{2D4F65D5-CAA2-4BC9-9A3A-D96192C44D91}" type="datetime1">
              <a:rPr lang="sv-SE" smtClean="0"/>
              <a:t>2021-06-28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3</a:t>
            </a:fld>
            <a:endParaRPr lang="sv-SE"/>
          </a:p>
        </p:txBody>
      </p:sp>
    </p:spTree>
    <p:extLst>
      <p:ext uri="{BB962C8B-B14F-4D97-AF65-F5344CB8AC3E}">
        <p14:creationId xmlns:p14="http://schemas.microsoft.com/office/powerpoint/2010/main" val="1097030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a:solidFill>
                  <a:schemeClr val="tx1"/>
                </a:solidFill>
                <a:effectLst/>
                <a:latin typeface="+mn-lt"/>
                <a:ea typeface="+mn-ea"/>
                <a:cs typeface="+mn-cs"/>
              </a:rPr>
              <a:t>Avsändare av synpunkter är de vi är till för, det vill säga brukare, hyresgäster, patienter, närstående, invånare och andra. </a:t>
            </a:r>
          </a:p>
          <a:p>
            <a:r>
              <a:rPr lang="sv-SE" sz="1200" kern="1200" dirty="0">
                <a:solidFill>
                  <a:schemeClr val="tx1"/>
                </a:solidFill>
                <a:effectLst/>
                <a:latin typeface="+mn-lt"/>
                <a:ea typeface="+mn-ea"/>
                <a:cs typeface="+mn-cs"/>
              </a:rPr>
              <a:t>Synpunkter kan även framföras av eller vidarebefordras från andra intressenter, såsom andra myndigheter, tillsynsmyndigheter, föreningar eller organisationer. </a:t>
            </a:r>
            <a:endParaRPr lang="sv-SE" dirty="0"/>
          </a:p>
        </p:txBody>
      </p:sp>
      <p:sp>
        <p:nvSpPr>
          <p:cNvPr id="4" name="Platshållare för datum 3"/>
          <p:cNvSpPr>
            <a:spLocks noGrp="1"/>
          </p:cNvSpPr>
          <p:nvPr>
            <p:ph type="dt" idx="1"/>
          </p:nvPr>
        </p:nvSpPr>
        <p:spPr/>
        <p:txBody>
          <a:bodyPr/>
          <a:lstStyle/>
          <a:p>
            <a:fld id="{2D4F65D5-CAA2-4BC9-9A3A-D96192C44D91}" type="datetime1">
              <a:rPr lang="sv-SE" smtClean="0"/>
              <a:t>2021-06-28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4</a:t>
            </a:fld>
            <a:endParaRPr lang="sv-SE"/>
          </a:p>
        </p:txBody>
      </p:sp>
    </p:spTree>
    <p:extLst>
      <p:ext uri="{BB962C8B-B14F-4D97-AF65-F5344CB8AC3E}">
        <p14:creationId xmlns:p14="http://schemas.microsoft.com/office/powerpoint/2010/main" val="31697222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a:solidFill>
                  <a:schemeClr val="tx1"/>
                </a:solidFill>
                <a:effectLst/>
                <a:latin typeface="+mn-lt"/>
                <a:ea typeface="+mn-ea"/>
                <a:cs typeface="+mn-cs"/>
              </a:rPr>
              <a:t>Lämnade synpunkter är allmänna handlingar och blir offentliga. I muntlig kontakt med synpunktslämnaren är det viktigt att påpeka detta, särskilt om denna person inte väljer att vara anonym. </a:t>
            </a:r>
            <a:endParaRPr lang="sv-SE" dirty="0"/>
          </a:p>
        </p:txBody>
      </p:sp>
      <p:sp>
        <p:nvSpPr>
          <p:cNvPr id="4" name="Platshållare för datum 3"/>
          <p:cNvSpPr>
            <a:spLocks noGrp="1"/>
          </p:cNvSpPr>
          <p:nvPr>
            <p:ph type="dt" idx="1"/>
          </p:nvPr>
        </p:nvSpPr>
        <p:spPr/>
        <p:txBody>
          <a:bodyPr/>
          <a:lstStyle/>
          <a:p>
            <a:fld id="{2D4F65D5-CAA2-4BC9-9A3A-D96192C44D91}" type="datetime1">
              <a:rPr lang="sv-SE" smtClean="0"/>
              <a:t>2021-06-28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5</a:t>
            </a:fld>
            <a:endParaRPr lang="sv-SE"/>
          </a:p>
        </p:txBody>
      </p:sp>
    </p:spTree>
    <p:extLst>
      <p:ext uri="{BB962C8B-B14F-4D97-AF65-F5344CB8AC3E}">
        <p14:creationId xmlns:p14="http://schemas.microsoft.com/office/powerpoint/2010/main" val="721130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kern="1200" dirty="0">
                <a:solidFill>
                  <a:schemeClr val="tx1"/>
                </a:solidFill>
                <a:effectLst/>
                <a:latin typeface="+mn-lt"/>
                <a:ea typeface="+mn-ea"/>
                <a:cs typeface="+mn-cs"/>
              </a:rPr>
              <a:t>Genom att ta emot och systematisera synpunkter får vi information om var vi brister och kan därmed rätta till fel för den enskilde och verksamheten i stort. </a:t>
            </a:r>
            <a:endParaRPr lang="sv-SE" dirty="0"/>
          </a:p>
        </p:txBody>
      </p:sp>
      <p:sp>
        <p:nvSpPr>
          <p:cNvPr id="4" name="Platshållare för datum 3"/>
          <p:cNvSpPr>
            <a:spLocks noGrp="1"/>
          </p:cNvSpPr>
          <p:nvPr>
            <p:ph type="dt" idx="1"/>
          </p:nvPr>
        </p:nvSpPr>
        <p:spPr/>
        <p:txBody>
          <a:bodyPr/>
          <a:lstStyle/>
          <a:p>
            <a:fld id="{2D4F65D5-CAA2-4BC9-9A3A-D96192C44D91}" type="datetime1">
              <a:rPr lang="sv-SE" smtClean="0"/>
              <a:t>2021-06-28</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7</a:t>
            </a:fld>
            <a:endParaRPr lang="sv-SE"/>
          </a:p>
        </p:txBody>
      </p:sp>
    </p:spTree>
    <p:extLst>
      <p:ext uri="{BB962C8B-B14F-4D97-AF65-F5344CB8AC3E}">
        <p14:creationId xmlns:p14="http://schemas.microsoft.com/office/powerpoint/2010/main" val="18427091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418699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240723735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430389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0871652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1083233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8040355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787650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2588336705"/>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388672670"/>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2394286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0775477"/>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197552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11486421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388E3460-7228-4DB3-A6B8-F304B211BC3F}"/>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001414883"/>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6553C1A9-DB36-4729-A526-0352AB7C6E25}"/>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8212309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14965300"/>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tx1">
                    <a:lumMod val="95000"/>
                    <a:lumOff val="5000"/>
                  </a:schemeClr>
                </a:solidFill>
              </a:defRPr>
            </a:lvl1pPr>
          </a:lstStyle>
          <a:p>
            <a:r>
              <a:rPr lang="sv-SE" dirty="0"/>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tx1">
                    <a:lumMod val="95000"/>
                    <a:lumOff val="5000"/>
                  </a:schemeClr>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tx1">
                    <a:lumMod val="95000"/>
                    <a:lumOff val="5000"/>
                  </a:schemeClr>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92686840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2129371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855698386"/>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65356972"/>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28542820"/>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1800635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243115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0952381"/>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13694464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57241932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702728734"/>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1370054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0016742"/>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79632599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tx1">
                    <a:lumMod val="95000"/>
                    <a:lumOff val="5000"/>
                  </a:schemeClr>
                </a:solidFill>
              </a:defRPr>
            </a:lvl1pPr>
          </a:lstStyle>
          <a:p>
            <a:r>
              <a:rPr lang="sv-SE" dirty="0"/>
              <a:t>Klicka här för att ändra mall för rubrikformat</a:t>
            </a:r>
            <a:endParaRPr lang="en-US" dirty="0"/>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043675322"/>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solidFill>
                  <a:schemeClr val="tx1">
                    <a:lumMod val="95000"/>
                    <a:lumOff val="5000"/>
                  </a:schemeClr>
                </a:solidFill>
              </a:rPr>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tx1">
                    <a:lumMod val="95000"/>
                    <a:lumOff val="5000"/>
                  </a:schemeClr>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92F5E2AC-A457-4DE9-9A2C-4BE86BC0052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176441280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6980105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684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503024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Tree>
    <p:extLst>
      <p:ext uri="{BB962C8B-B14F-4D97-AF65-F5344CB8AC3E}">
        <p14:creationId xmlns:p14="http://schemas.microsoft.com/office/powerpoint/2010/main" val="1110495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63907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25152883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latshållare för bildnummer 2">
            <a:extLst>
              <a:ext uri="{FF2B5EF4-FFF2-40B4-BE49-F238E27FC236}">
                <a16:creationId xmlns:a16="http://schemas.microsoft.com/office/drawing/2014/main" id="{2BC929D8-093F-4826-8D04-F268FF63E889}"/>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456351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6" name="Platshållare för bildnummer 5">
            <a:extLst>
              <a:ext uri="{FF2B5EF4-FFF2-40B4-BE49-F238E27FC236}">
                <a16:creationId xmlns:a16="http://schemas.microsoft.com/office/drawing/2014/main" id="{615128C6-B678-4715-9D0F-D4C07F59EDA5}"/>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30721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740651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888074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315036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032412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629092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522466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053557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6067083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4049095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50992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22215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2147408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A5CC9138-760F-4A17-8B1B-6D99EFF79AD6}"/>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8584371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201825FE-CC31-4DE6-9AA9-7C27B553E870}"/>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9172592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26892215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6802138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6537677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767873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813503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2027795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9724989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25150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50788418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41209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5141202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8481916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9706780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05290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46969404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477CCA5E-96FA-4B08-97E3-9C131E99F26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23955551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03B86F8F-A217-4EC5-95CF-481328A25B1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43101534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2608267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1465305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1839825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67990460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32290125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23838325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8590573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0821839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33779836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48142922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4095411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4940074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86840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48155490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380631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67131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F54FBE38-BAA0-4913-A593-C4237FC13E33}"/>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52311727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266C4A4B-0FFF-4609-BF3A-89A12B42C121}"/>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12404377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5170648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04438321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7086055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7301865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0120431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68104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544503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2664062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5611373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86026589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363836353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04209585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8976977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402914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97886335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B3A12899-234C-4D37-942E-64C01D64533B}"/>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67246972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BA484A78-938B-41DE-9685-15EC3BD0A57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65666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0880293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0191178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14951962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1509150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4592984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60027434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93156330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6189945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68277629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9454532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3538324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46841209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24201136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1197308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5712275"/>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908899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6715C386-526F-48AC-AD19-830972616829}"/>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58761775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dirty="0"/>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5342DB73-4413-4392-B228-119A141D349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22942773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42698244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82832118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8118782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56211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18" Type="http://schemas.openxmlformats.org/officeDocument/2006/relationships/image" Target="../media/image1.png"/><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18" Type="http://schemas.openxmlformats.org/officeDocument/2006/relationships/image" Target="../media/image1.png"/><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slideLayout" Target="../slideLayouts/slideLayout77.xml"/><Relationship Id="rId18" Type="http://schemas.openxmlformats.org/officeDocument/2006/relationships/image" Target="../media/image1.png"/><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17" Type="http://schemas.openxmlformats.org/officeDocument/2006/relationships/theme" Target="../theme/theme5.xml"/><Relationship Id="rId2" Type="http://schemas.openxmlformats.org/officeDocument/2006/relationships/slideLayout" Target="../slideLayouts/slideLayout66.xml"/><Relationship Id="rId16" Type="http://schemas.openxmlformats.org/officeDocument/2006/relationships/slideLayout" Target="../slideLayouts/slideLayout80.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5" Type="http://schemas.openxmlformats.org/officeDocument/2006/relationships/slideLayout" Target="../slideLayouts/slideLayout7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slideLayout" Target="../slideLayouts/slideLayout7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18" Type="http://schemas.openxmlformats.org/officeDocument/2006/relationships/image" Target="../media/image1.png"/><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17" Type="http://schemas.openxmlformats.org/officeDocument/2006/relationships/theme" Target="../theme/theme6.xml"/><Relationship Id="rId2" Type="http://schemas.openxmlformats.org/officeDocument/2006/relationships/slideLayout" Target="../slideLayouts/slideLayout82.xml"/><Relationship Id="rId16" Type="http://schemas.openxmlformats.org/officeDocument/2006/relationships/slideLayout" Target="../slideLayouts/slideLayout96.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5" Type="http://schemas.openxmlformats.org/officeDocument/2006/relationships/slideLayout" Target="../slideLayouts/slideLayout9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slideLayout" Target="../slideLayouts/slideLayout9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slideLayout" Target="../slideLayouts/slideLayout109.xml"/><Relationship Id="rId18" Type="http://schemas.openxmlformats.org/officeDocument/2006/relationships/image" Target="../media/image1.png"/><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17" Type="http://schemas.openxmlformats.org/officeDocument/2006/relationships/theme" Target="../theme/theme7.xml"/><Relationship Id="rId2" Type="http://schemas.openxmlformats.org/officeDocument/2006/relationships/slideLayout" Target="../slideLayouts/slideLayout98.xml"/><Relationship Id="rId16" Type="http://schemas.openxmlformats.org/officeDocument/2006/relationships/slideLayout" Target="../slideLayouts/slideLayout112.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5" Type="http://schemas.openxmlformats.org/officeDocument/2006/relationships/slideLayout" Target="../slideLayouts/slideLayout111.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 Id="rId14" Type="http://schemas.openxmlformats.org/officeDocument/2006/relationships/slideLayout" Target="../slideLayouts/slideLayout11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slideLayout" Target="../slideLayouts/slideLayout125.xml"/><Relationship Id="rId18" Type="http://schemas.openxmlformats.org/officeDocument/2006/relationships/image" Target="../media/image1.png"/><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17" Type="http://schemas.openxmlformats.org/officeDocument/2006/relationships/theme" Target="../theme/theme8.xml"/><Relationship Id="rId2" Type="http://schemas.openxmlformats.org/officeDocument/2006/relationships/slideLayout" Target="../slideLayouts/slideLayout114.xml"/><Relationship Id="rId16" Type="http://schemas.openxmlformats.org/officeDocument/2006/relationships/slideLayout" Target="../slideLayouts/slideLayout128.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5" Type="http://schemas.openxmlformats.org/officeDocument/2006/relationships/slideLayout" Target="../slideLayouts/slideLayout12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slideLayout" Target="../slideLayouts/slideLayout1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2" name="Platshållare för bildnummer 1">
            <a:extLst>
              <a:ext uri="{FF2B5EF4-FFF2-40B4-BE49-F238E27FC236}">
                <a16:creationId xmlns:a16="http://schemas.microsoft.com/office/drawing/2014/main" id="{048D0267-35CA-45BC-A225-E420D66A8569}"/>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86967930"/>
      </p:ext>
    </p:extLst>
  </p:cSld>
  <p:clrMap bg1="lt1" tx1="dk1" bg2="lt2" tx2="dk2" accent1="accent1" accent2="accent2" accent3="accent3" accent4="accent4" accent5="accent5" accent6="accent6" hlink="hlink" folHlink="folHlink"/>
  <p:sldLayoutIdLst>
    <p:sldLayoutId id="2147484044" r:id="rId1"/>
    <p:sldLayoutId id="2147484048" r:id="rId2"/>
    <p:sldLayoutId id="2147484050" r:id="rId3"/>
    <p:sldLayoutId id="2147484051" r:id="rId4"/>
    <p:sldLayoutId id="2147484052" r:id="rId5"/>
    <p:sldLayoutId id="2147484053" r:id="rId6"/>
    <p:sldLayoutId id="2147484054" r:id="rId7"/>
    <p:sldLayoutId id="2147484055" r:id="rId8"/>
    <p:sldLayoutId id="2147484056" r:id="rId9"/>
    <p:sldLayoutId id="2147484049" r:id="rId10"/>
    <p:sldLayoutId id="2147484057" r:id="rId11"/>
    <p:sldLayoutId id="2147484058" r:id="rId12"/>
    <p:sldLayoutId id="2147484047" r:id="rId13"/>
    <p:sldLayoutId id="2147484408" r:id="rId14"/>
    <p:sldLayoutId id="2147484409" r:id="rId15"/>
    <p:sldLayoutId id="2147484043"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userDrawn="1">
          <p15:clr>
            <a:srgbClr val="F26B43"/>
          </p15:clr>
        </p15:guide>
        <p15:guide id="9" orient="horz" pos="255" userDrawn="1">
          <p15:clr>
            <a:srgbClr val="F26B43"/>
          </p15:clr>
        </p15:guide>
        <p15:guide id="10" pos="257" userDrawn="1">
          <p15:clr>
            <a:srgbClr val="F26B43"/>
          </p15:clr>
        </p15:guide>
        <p15:guide id="11" pos="7423" userDrawn="1">
          <p15:clr>
            <a:srgbClr val="F26B43"/>
          </p15:clr>
        </p15:guide>
        <p15:guide id="12" orient="horz" pos="4156" userDrawn="1">
          <p15:clr>
            <a:srgbClr val="F26B43"/>
          </p15:clr>
        </p15:guide>
        <p15:guide id="14" orient="horz" pos="1095" userDrawn="1">
          <p15:clr>
            <a:srgbClr val="F26B43"/>
          </p15:clr>
        </p15:guide>
        <p15:guide id="15" orient="horz" pos="550" userDrawn="1">
          <p15:clr>
            <a:srgbClr val="F26B43"/>
          </p15:clr>
        </p15:guide>
        <p15:guide id="16" orient="horz" pos="3725" userDrawn="1">
          <p15:clr>
            <a:srgbClr val="F26B43"/>
          </p15:clr>
        </p15:guide>
        <p15:guide id="17" orient="horz" pos="406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Platshållare för bildnummer 1">
            <a:extLst>
              <a:ext uri="{FF2B5EF4-FFF2-40B4-BE49-F238E27FC236}">
                <a16:creationId xmlns:a16="http://schemas.microsoft.com/office/drawing/2014/main" id="{49735908-7AA6-42A8-8D13-0A0800940836}"/>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89848896"/>
      </p:ext>
    </p:extLst>
  </p:cSld>
  <p:clrMap bg1="lt1" tx1="dk1" bg2="lt2" tx2="dk2" accent1="accent1" accent2="accent2" accent3="accent3" accent4="accent4" accent5="accent5" accent6="accent6" hlink="hlink" folHlink="folHlink"/>
  <p:sldLayoutIdLst>
    <p:sldLayoutId id="2147484411" r:id="rId1"/>
    <p:sldLayoutId id="2147484412" r:id="rId2"/>
    <p:sldLayoutId id="2147484413" r:id="rId3"/>
    <p:sldLayoutId id="2147484414" r:id="rId4"/>
    <p:sldLayoutId id="2147484415" r:id="rId5"/>
    <p:sldLayoutId id="2147484416" r:id="rId6"/>
    <p:sldLayoutId id="2147484417" r:id="rId7"/>
    <p:sldLayoutId id="2147484418" r:id="rId8"/>
    <p:sldLayoutId id="2147484419" r:id="rId9"/>
    <p:sldLayoutId id="2147484420" r:id="rId10"/>
    <p:sldLayoutId id="2147484421" r:id="rId11"/>
    <p:sldLayoutId id="2147484422" r:id="rId12"/>
    <p:sldLayoutId id="2147484423" r:id="rId13"/>
    <p:sldLayoutId id="2147484424" r:id="rId14"/>
    <p:sldLayoutId id="2147484425" r:id="rId15"/>
    <p:sldLayoutId id="2147484426"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16FC2686-3742-4CA7-96AE-CD7BBA1A90F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2A7AAA3E-885B-47E9-ACBA-A0293FCE587E}"/>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523591297"/>
      </p:ext>
    </p:extLst>
  </p:cSld>
  <p:clrMap bg1="lt1" tx1="dk1" bg2="lt2" tx2="dk2" accent1="accent1" accent2="accent2" accent3="accent3" accent4="accent4" accent5="accent5" accent6="accent6" hlink="hlink" folHlink="folHlink"/>
  <p:sldLayoutIdLst>
    <p:sldLayoutId id="2147484428" r:id="rId1"/>
    <p:sldLayoutId id="2147484429" r:id="rId2"/>
    <p:sldLayoutId id="2147484430" r:id="rId3"/>
    <p:sldLayoutId id="2147484431" r:id="rId4"/>
    <p:sldLayoutId id="2147484432" r:id="rId5"/>
    <p:sldLayoutId id="2147484433" r:id="rId6"/>
    <p:sldLayoutId id="2147484434" r:id="rId7"/>
    <p:sldLayoutId id="2147484435" r:id="rId8"/>
    <p:sldLayoutId id="2147484436" r:id="rId9"/>
    <p:sldLayoutId id="2147484437" r:id="rId10"/>
    <p:sldLayoutId id="2147484438" r:id="rId11"/>
    <p:sldLayoutId id="2147484439" r:id="rId12"/>
    <p:sldLayoutId id="2147484440" r:id="rId13"/>
    <p:sldLayoutId id="2147484441" r:id="rId14"/>
    <p:sldLayoutId id="2147484442" r:id="rId15"/>
    <p:sldLayoutId id="2147484443"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7DFF76B2-A88A-470E-B646-73BDC425A6E8}"/>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4D8D5E03-09FD-47B8-83A3-7C8B23D877BF}"/>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96936714"/>
      </p:ext>
    </p:extLst>
  </p:cSld>
  <p:clrMap bg1="lt1" tx1="dk1" bg2="lt2" tx2="dk2" accent1="accent1" accent2="accent2" accent3="accent3" accent4="accent4" accent5="accent5" accent6="accent6" hlink="hlink" folHlink="folHlink"/>
  <p:sldLayoutIdLst>
    <p:sldLayoutId id="2147484445"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 id="2147484456" r:id="rId12"/>
    <p:sldLayoutId id="2147484457" r:id="rId13"/>
    <p:sldLayoutId id="2147484458" r:id="rId14"/>
    <p:sldLayoutId id="2147484459" r:id="rId15"/>
    <p:sldLayoutId id="2147484460"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F4542BD5-103E-4DB5-88FB-E05DB9624044}"/>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ACAA70FC-8994-456B-8FC6-D537F840626C}"/>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9459540"/>
      </p:ext>
    </p:extLst>
  </p:cSld>
  <p:clrMap bg1="lt1" tx1="dk1" bg2="lt2" tx2="dk2" accent1="accent1" accent2="accent2" accent3="accent3" accent4="accent4" accent5="accent5" accent6="accent6" hlink="hlink" folHlink="folHlink"/>
  <p:sldLayoutIdLst>
    <p:sldLayoutId id="2147484462" r:id="rId1"/>
    <p:sldLayoutId id="2147484463" r:id="rId2"/>
    <p:sldLayoutId id="2147484464" r:id="rId3"/>
    <p:sldLayoutId id="2147484465" r:id="rId4"/>
    <p:sldLayoutId id="2147484466" r:id="rId5"/>
    <p:sldLayoutId id="2147484467" r:id="rId6"/>
    <p:sldLayoutId id="2147484468" r:id="rId7"/>
    <p:sldLayoutId id="2147484469" r:id="rId8"/>
    <p:sldLayoutId id="2147484470" r:id="rId9"/>
    <p:sldLayoutId id="2147484471" r:id="rId10"/>
    <p:sldLayoutId id="2147484472" r:id="rId11"/>
    <p:sldLayoutId id="2147484473" r:id="rId12"/>
    <p:sldLayoutId id="2147484474" r:id="rId13"/>
    <p:sldLayoutId id="2147484475" r:id="rId14"/>
    <p:sldLayoutId id="2147484476" r:id="rId15"/>
    <p:sldLayoutId id="2147484477"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BA98ADB3-7E4F-4041-B143-C1933A3E0DE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3F2844B7-CEF6-4069-B35D-9858A8789980}"/>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7771119"/>
      </p:ext>
    </p:extLst>
  </p:cSld>
  <p:clrMap bg1="lt1" tx1="dk1" bg2="lt2" tx2="dk2" accent1="accent1" accent2="accent2" accent3="accent3" accent4="accent4" accent5="accent5" accent6="accent6" hlink="hlink" folHlink="folHlink"/>
  <p:sldLayoutIdLst>
    <p:sldLayoutId id="2147484479" r:id="rId1"/>
    <p:sldLayoutId id="2147484480" r:id="rId2"/>
    <p:sldLayoutId id="2147484481" r:id="rId3"/>
    <p:sldLayoutId id="2147484482" r:id="rId4"/>
    <p:sldLayoutId id="2147484483" r:id="rId5"/>
    <p:sldLayoutId id="2147484484" r:id="rId6"/>
    <p:sldLayoutId id="2147484485" r:id="rId7"/>
    <p:sldLayoutId id="2147484486" r:id="rId8"/>
    <p:sldLayoutId id="2147484487" r:id="rId9"/>
    <p:sldLayoutId id="2147484488" r:id="rId10"/>
    <p:sldLayoutId id="2147484489" r:id="rId11"/>
    <p:sldLayoutId id="2147484490" r:id="rId12"/>
    <p:sldLayoutId id="2147484491" r:id="rId13"/>
    <p:sldLayoutId id="2147484492" r:id="rId14"/>
    <p:sldLayoutId id="2147484493" r:id="rId15"/>
    <p:sldLayoutId id="2147484494"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C30862AA-79CD-47D7-A508-195920CF797F}"/>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0B5FE696-6F97-4D3C-86EA-DA1B9AC17F4B}"/>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8833470"/>
      </p:ext>
    </p:extLst>
  </p:cSld>
  <p:clrMap bg1="lt1" tx1="dk1" bg2="lt2" tx2="dk2" accent1="accent1" accent2="accent2" accent3="accent3" accent4="accent4" accent5="accent5" accent6="accent6" hlink="hlink" folHlink="folHlink"/>
  <p:sldLayoutIdLst>
    <p:sldLayoutId id="2147484496" r:id="rId1"/>
    <p:sldLayoutId id="2147484497" r:id="rId2"/>
    <p:sldLayoutId id="2147484498" r:id="rId3"/>
    <p:sldLayoutId id="2147484499" r:id="rId4"/>
    <p:sldLayoutId id="2147484500" r:id="rId5"/>
    <p:sldLayoutId id="2147484501" r:id="rId6"/>
    <p:sldLayoutId id="2147484502" r:id="rId7"/>
    <p:sldLayoutId id="2147484503" r:id="rId8"/>
    <p:sldLayoutId id="2147484504" r:id="rId9"/>
    <p:sldLayoutId id="2147484505" r:id="rId10"/>
    <p:sldLayoutId id="2147484506" r:id="rId11"/>
    <p:sldLayoutId id="2147484507" r:id="rId12"/>
    <p:sldLayoutId id="2147484508" r:id="rId13"/>
    <p:sldLayoutId id="2147484509" r:id="rId14"/>
    <p:sldLayoutId id="2147484510" r:id="rId15"/>
    <p:sldLayoutId id="2147484511"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06A2100A-00F3-4208-962E-587779F2E0C0}"/>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F508861A-5DB9-448E-9A9B-FD5CEF06B171}"/>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82768213"/>
      </p:ext>
    </p:extLst>
  </p:cSld>
  <p:clrMap bg1="lt1" tx1="dk1" bg2="lt2" tx2="dk2" accent1="accent1" accent2="accent2" accent3="accent3" accent4="accent4" accent5="accent5" accent6="accent6" hlink="hlink" folHlink="folHlink"/>
  <p:sldLayoutIdLst>
    <p:sldLayoutId id="2147484513" r:id="rId1"/>
    <p:sldLayoutId id="2147484514" r:id="rId2"/>
    <p:sldLayoutId id="2147484515" r:id="rId3"/>
    <p:sldLayoutId id="2147484516" r:id="rId4"/>
    <p:sldLayoutId id="2147484517" r:id="rId5"/>
    <p:sldLayoutId id="2147484518" r:id="rId6"/>
    <p:sldLayoutId id="2147484519" r:id="rId7"/>
    <p:sldLayoutId id="2147484520" r:id="rId8"/>
    <p:sldLayoutId id="2147484521" r:id="rId9"/>
    <p:sldLayoutId id="2147484522" r:id="rId10"/>
    <p:sldLayoutId id="2147484523" r:id="rId11"/>
    <p:sldLayoutId id="2147484524" r:id="rId12"/>
    <p:sldLayoutId id="2147484525" r:id="rId13"/>
    <p:sldLayoutId id="2147484526" r:id="rId14"/>
    <p:sldLayoutId id="2147484527" r:id="rId15"/>
    <p:sldLayoutId id="2147484528"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8.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4.xml"/></Relationships>
</file>

<file path=ppt/slides/_rels/slide5.xml.rels><?xml version="1.0" encoding="UTF-8" standalone="yes"?>
<Relationships xmlns="http://schemas.openxmlformats.org/package/2006/relationships"><Relationship Id="rId3" Type="http://schemas.openxmlformats.org/officeDocument/2006/relationships/hyperlink" Target="https://goteborg.se/wps/portal?uri=gbglnk%3agbg.page.20120815-085245" TargetMode="External"/><Relationship Id="rId2" Type="http://schemas.openxmlformats.org/officeDocument/2006/relationships/notesSlide" Target="../notesSlides/notesSlide5.xml"/><Relationship Id="rId1" Type="http://schemas.openxmlformats.org/officeDocument/2006/relationships/slideLayout" Target="../slideLayouts/slideLayout114.xml"/></Relationships>
</file>

<file path=ppt/slides/_rels/slide6.xml.rels><?xml version="1.0" encoding="UTF-8" standalone="yes"?>
<Relationships xmlns="http://schemas.openxmlformats.org/package/2006/relationships"><Relationship Id="rId2" Type="http://schemas.openxmlformats.org/officeDocument/2006/relationships/hyperlink" Target="http://services.goteborg.se/processer/vp/AVO/start/#/model=Avvikelser" TargetMode="External"/><Relationship Id="rId1" Type="http://schemas.openxmlformats.org/officeDocument/2006/relationships/slideLayout" Target="../slideLayouts/slideLayout1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661A50-96B1-498A-AB97-5FFC2F88A489}"/>
              </a:ext>
            </a:extLst>
          </p:cNvPr>
          <p:cNvSpPr>
            <a:spLocks noGrp="1"/>
          </p:cNvSpPr>
          <p:nvPr>
            <p:ph type="ctrTitle"/>
          </p:nvPr>
        </p:nvSpPr>
        <p:spPr/>
        <p:txBody>
          <a:bodyPr/>
          <a:lstStyle/>
          <a:p>
            <a:r>
              <a:rPr lang="sv-SE" dirty="0">
                <a:solidFill>
                  <a:schemeClr val="bg1"/>
                </a:solidFill>
              </a:rPr>
              <a:t>Synpunktshantering</a:t>
            </a:r>
            <a:br>
              <a:rPr lang="sv-SE" dirty="0">
                <a:solidFill>
                  <a:schemeClr val="bg1"/>
                </a:solidFill>
              </a:rPr>
            </a:br>
            <a:r>
              <a:rPr lang="sv-SE" sz="1600" dirty="0">
                <a:solidFill>
                  <a:schemeClr val="bg1"/>
                </a:solidFill>
              </a:rPr>
              <a:t>- en viktig del av förvaltningens systematiska kvalitetsarbete</a:t>
            </a:r>
          </a:p>
        </p:txBody>
      </p:sp>
      <p:sp>
        <p:nvSpPr>
          <p:cNvPr id="3" name="Platshållare för text 2">
            <a:extLst>
              <a:ext uri="{FF2B5EF4-FFF2-40B4-BE49-F238E27FC236}">
                <a16:creationId xmlns:a16="http://schemas.microsoft.com/office/drawing/2014/main" id="{DF764321-8A74-42E9-A832-70CBD37545D0}"/>
              </a:ext>
            </a:extLst>
          </p:cNvPr>
          <p:cNvSpPr>
            <a:spLocks noGrp="1"/>
          </p:cNvSpPr>
          <p:nvPr>
            <p:ph type="body" sz="quarter" idx="10"/>
          </p:nvPr>
        </p:nvSpPr>
        <p:spPr/>
        <p:txBody>
          <a:bodyPr/>
          <a:lstStyle/>
          <a:p>
            <a:r>
              <a:rPr lang="sv-SE" dirty="0">
                <a:solidFill>
                  <a:schemeClr val="bg1"/>
                </a:solidFill>
              </a:rPr>
              <a:t>Äldre samt vård- och omsorgsförvaltningen</a:t>
            </a:r>
          </a:p>
        </p:txBody>
      </p:sp>
      <p:sp>
        <p:nvSpPr>
          <p:cNvPr id="5" name="Platshållare för text 4">
            <a:extLst>
              <a:ext uri="{FF2B5EF4-FFF2-40B4-BE49-F238E27FC236}">
                <a16:creationId xmlns:a16="http://schemas.microsoft.com/office/drawing/2014/main" id="{F47E4F74-C86F-4F2F-939B-D2E044CF827E}"/>
              </a:ext>
            </a:extLst>
          </p:cNvPr>
          <p:cNvSpPr>
            <a:spLocks noGrp="1"/>
          </p:cNvSpPr>
          <p:nvPr>
            <p:ph type="body" sz="quarter" idx="11"/>
          </p:nvPr>
        </p:nvSpPr>
        <p:spPr/>
        <p:txBody>
          <a:bodyPr/>
          <a:lstStyle/>
          <a:p>
            <a:endParaRPr lang="sv-SE"/>
          </a:p>
        </p:txBody>
      </p:sp>
    </p:spTree>
    <p:extLst>
      <p:ext uri="{BB962C8B-B14F-4D97-AF65-F5344CB8AC3E}">
        <p14:creationId xmlns:p14="http://schemas.microsoft.com/office/powerpoint/2010/main" val="1013883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07E2896-A9EB-4587-899A-1D0689D1E309}"/>
              </a:ext>
            </a:extLst>
          </p:cNvPr>
          <p:cNvSpPr>
            <a:spLocks noGrp="1"/>
          </p:cNvSpPr>
          <p:nvPr>
            <p:ph type="title"/>
          </p:nvPr>
        </p:nvSpPr>
        <p:spPr/>
        <p:txBody>
          <a:bodyPr/>
          <a:lstStyle/>
          <a:p>
            <a:r>
              <a:rPr lang="sv-SE" dirty="0"/>
              <a:t>Roller och ansvar</a:t>
            </a:r>
          </a:p>
        </p:txBody>
      </p:sp>
      <p:sp>
        <p:nvSpPr>
          <p:cNvPr id="3" name="Platshållare för innehåll 2">
            <a:extLst>
              <a:ext uri="{FF2B5EF4-FFF2-40B4-BE49-F238E27FC236}">
                <a16:creationId xmlns:a16="http://schemas.microsoft.com/office/drawing/2014/main" id="{089CB9E3-7AAA-43C7-AF82-CA3DC70A0512}"/>
              </a:ext>
            </a:extLst>
          </p:cNvPr>
          <p:cNvSpPr>
            <a:spLocks noGrp="1"/>
          </p:cNvSpPr>
          <p:nvPr>
            <p:ph idx="11"/>
          </p:nvPr>
        </p:nvSpPr>
        <p:spPr>
          <a:xfrm>
            <a:off x="1056000" y="1569871"/>
            <a:ext cx="10080000" cy="2737434"/>
          </a:xfrm>
        </p:spPr>
        <p:txBody>
          <a:bodyPr/>
          <a:lstStyle/>
          <a:p>
            <a:r>
              <a:rPr lang="sv-SE" dirty="0"/>
              <a:t>Förvaltningscontroller har det övergripande ansvaret för rutinen och att det finns en systematik för att ta vara på resultatet samt ansvarar för sammanställning, analys och redovisning till nämnden en gång per år.</a:t>
            </a:r>
          </a:p>
          <a:p>
            <a:r>
              <a:rPr lang="sv-SE" dirty="0"/>
              <a:t>Avdelningschefer, verksamhetschefer och enhetschefer ansvarar för att samtliga medarbetare känner till rutinen och säkerställer att den följs. Chefer ansvarar på sin nivå för årlig sammanställning, analys och förbättring utifrån inkomna synpunkter.</a:t>
            </a:r>
          </a:p>
        </p:txBody>
      </p:sp>
    </p:spTree>
    <p:extLst>
      <p:ext uri="{BB962C8B-B14F-4D97-AF65-F5344CB8AC3E}">
        <p14:creationId xmlns:p14="http://schemas.microsoft.com/office/powerpoint/2010/main" val="587654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69298C-9CD9-4FCC-8E1E-669E671548EB}"/>
              </a:ext>
            </a:extLst>
          </p:cNvPr>
          <p:cNvSpPr>
            <a:spLocks noGrp="1"/>
          </p:cNvSpPr>
          <p:nvPr>
            <p:ph type="title"/>
          </p:nvPr>
        </p:nvSpPr>
        <p:spPr/>
        <p:txBody>
          <a:bodyPr/>
          <a:lstStyle/>
          <a:p>
            <a:r>
              <a:rPr lang="sv-SE" dirty="0"/>
              <a:t>Forts. roller och ansvar</a:t>
            </a:r>
          </a:p>
        </p:txBody>
      </p:sp>
      <p:sp>
        <p:nvSpPr>
          <p:cNvPr id="3" name="Platshållare för innehåll 2">
            <a:extLst>
              <a:ext uri="{FF2B5EF4-FFF2-40B4-BE49-F238E27FC236}">
                <a16:creationId xmlns:a16="http://schemas.microsoft.com/office/drawing/2014/main" id="{5E45DC1E-39D3-44CA-8910-4CB697666B1B}"/>
              </a:ext>
            </a:extLst>
          </p:cNvPr>
          <p:cNvSpPr>
            <a:spLocks noGrp="1"/>
          </p:cNvSpPr>
          <p:nvPr>
            <p:ph idx="11"/>
          </p:nvPr>
        </p:nvSpPr>
        <p:spPr>
          <a:xfrm>
            <a:off x="911621" y="1341437"/>
            <a:ext cx="10080000" cy="4806699"/>
          </a:xfrm>
        </p:spPr>
        <p:txBody>
          <a:bodyPr>
            <a:normAutofit lnSpcReduction="10000"/>
          </a:bodyPr>
          <a:lstStyle/>
          <a:p>
            <a:pPr marL="0" indent="0">
              <a:buNone/>
            </a:pPr>
            <a:r>
              <a:rPr lang="sv-SE" dirty="0"/>
              <a:t>Utsedd chef ansvarar för att synpunkten handläggs omgående enligt rutinen. En bekräftelse skickas till synpunktslämnaren om att synpunkten är mottagen och registrerad, såvida synpunktslämnaren inte är anonym. I denna bekräftelse ska ingå: ​</a:t>
            </a:r>
          </a:p>
          <a:p>
            <a:pPr lvl="0"/>
            <a:r>
              <a:rPr lang="sv-SE" dirty="0"/>
              <a:t>Information om handläggningstid och att det är du som utsedd chef som kommer att handlägga synpunkten. Du bör ha handlagt ärendet inom fyra veckor räknat från registreringsdatum. ​</a:t>
            </a:r>
          </a:p>
          <a:p>
            <a:pPr lvl="0"/>
            <a:r>
              <a:rPr lang="sv-SE" dirty="0"/>
              <a:t>Följande standardtext bör användas i bekräftelsen till synpunktslämnaren: ​</a:t>
            </a:r>
            <a:r>
              <a:rPr lang="sv-SE" i="1" dirty="0"/>
              <a:t>”Vi har tagit emot och registrerat din synpunkt. Det är jag, [chefens namn], som kommer ta hand om din synpunkt. Du kommer få svar inom fyra veckor, från och med idag. Tack!” </a:t>
            </a:r>
            <a:r>
              <a:rPr lang="sv-SE" dirty="0"/>
              <a:t>​</a:t>
            </a:r>
          </a:p>
          <a:p>
            <a:pPr lvl="0"/>
            <a:r>
              <a:rPr lang="sv-SE" dirty="0"/>
              <a:t>Du som utsedd chef beslutar om eventuell åtgärd, hanterar synpunkten och lämnar svar till synpunktslämnaren på det sätt som önskas. </a:t>
            </a:r>
          </a:p>
          <a:p>
            <a:pPr lvl="0"/>
            <a:r>
              <a:rPr lang="sv-SE" dirty="0"/>
              <a:t>Svaret ska dokumenteras i sin helhet i ärendet i diariet. </a:t>
            </a:r>
          </a:p>
          <a:p>
            <a:pPr lvl="0"/>
            <a:r>
              <a:rPr lang="sv-SE" dirty="0"/>
              <a:t>När ärendet är klart avslutas det i handläggardatabasen.</a:t>
            </a:r>
          </a:p>
          <a:p>
            <a:endParaRPr lang="sv-SE" dirty="0"/>
          </a:p>
        </p:txBody>
      </p:sp>
    </p:spTree>
    <p:extLst>
      <p:ext uri="{BB962C8B-B14F-4D97-AF65-F5344CB8AC3E}">
        <p14:creationId xmlns:p14="http://schemas.microsoft.com/office/powerpoint/2010/main" val="405003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D1811F9-F185-4BEF-ABA8-D489E7312894}"/>
              </a:ext>
            </a:extLst>
          </p:cNvPr>
          <p:cNvSpPr>
            <a:spLocks noGrp="1"/>
          </p:cNvSpPr>
          <p:nvPr>
            <p:ph type="title"/>
          </p:nvPr>
        </p:nvSpPr>
        <p:spPr/>
        <p:txBody>
          <a:bodyPr/>
          <a:lstStyle/>
          <a:p>
            <a:r>
              <a:rPr lang="sv-SE" dirty="0"/>
              <a:t>Forts. roller och ansvar</a:t>
            </a:r>
          </a:p>
        </p:txBody>
      </p:sp>
      <p:sp>
        <p:nvSpPr>
          <p:cNvPr id="3" name="Platshållare för innehåll 2">
            <a:extLst>
              <a:ext uri="{FF2B5EF4-FFF2-40B4-BE49-F238E27FC236}">
                <a16:creationId xmlns:a16="http://schemas.microsoft.com/office/drawing/2014/main" id="{766F9FB1-DCBA-4272-BCA4-739499B52870}"/>
              </a:ext>
            </a:extLst>
          </p:cNvPr>
          <p:cNvSpPr>
            <a:spLocks noGrp="1"/>
          </p:cNvSpPr>
          <p:nvPr>
            <p:ph idx="11"/>
          </p:nvPr>
        </p:nvSpPr>
        <p:spPr>
          <a:xfrm>
            <a:off x="1056000" y="1569871"/>
            <a:ext cx="10080000" cy="3519487"/>
          </a:xfrm>
        </p:spPr>
        <p:txBody>
          <a:bodyPr/>
          <a:lstStyle/>
          <a:p>
            <a:r>
              <a:rPr lang="sv-SE" dirty="0"/>
              <a:t>Medarbetare ska känna till rutinen. Medarbetarna ansvarar för att synpunkter tas om hand och vidarebefordrar dessa till närmaste chef. </a:t>
            </a:r>
          </a:p>
          <a:p>
            <a:r>
              <a:rPr lang="sv-SE" dirty="0"/>
              <a:t>Registrator registrerar inkommen synpunkt i diariet. Registrator ansvarar för att i samråd med respektive avdelnings verksamhetsutvecklare, kategorisera och fördela ärendet till utsedd chef.</a:t>
            </a:r>
          </a:p>
          <a:p>
            <a:r>
              <a:rPr lang="sv-SE" dirty="0"/>
              <a:t>Verksamhetsutvecklare stöttar registrator med information i kategorisering och fördelning av ärende till utsedd chef, samt för stöd vid avdelningsspecifik analys av inkomna synpunkter.</a:t>
            </a:r>
          </a:p>
        </p:txBody>
      </p:sp>
    </p:spTree>
    <p:extLst>
      <p:ext uri="{BB962C8B-B14F-4D97-AF65-F5344CB8AC3E}">
        <p14:creationId xmlns:p14="http://schemas.microsoft.com/office/powerpoint/2010/main" val="2047009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FE573238-2B0E-4A6C-AFF0-A723116515A7}"/>
              </a:ext>
            </a:extLst>
          </p:cNvPr>
          <p:cNvSpPr>
            <a:spLocks noGrp="1"/>
          </p:cNvSpPr>
          <p:nvPr>
            <p:ph type="body" sz="quarter" idx="11"/>
          </p:nvPr>
        </p:nvSpPr>
        <p:spPr/>
        <p:txBody>
          <a:bodyPr/>
          <a:lstStyle/>
          <a:p>
            <a:pPr fontAlgn="base"/>
            <a:r>
              <a:rPr lang="sv-SE" dirty="0"/>
              <a:t>Äldre samt vård- och omsorgsförvaltningen</a:t>
            </a:r>
            <a:r>
              <a:rPr lang="en-US" b="0" dirty="0"/>
              <a:t>​</a:t>
            </a:r>
          </a:p>
          <a:p>
            <a:pPr fontAlgn="base"/>
            <a:r>
              <a:rPr lang="sv-SE" dirty="0"/>
              <a:t>aldrevardomsorg@aldrevardomsorg.goteborg.se</a:t>
            </a:r>
            <a:r>
              <a:rPr lang="en-US" b="0" dirty="0"/>
              <a:t>​</a:t>
            </a:r>
          </a:p>
          <a:p>
            <a:endParaRPr lang="sv-SE" dirty="0"/>
          </a:p>
        </p:txBody>
      </p:sp>
    </p:spTree>
    <p:extLst>
      <p:ext uri="{BB962C8B-B14F-4D97-AF65-F5344CB8AC3E}">
        <p14:creationId xmlns:p14="http://schemas.microsoft.com/office/powerpoint/2010/main" val="1501894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6842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7D46F73-D693-44AA-9D60-F0695077FD33}"/>
              </a:ext>
            </a:extLst>
          </p:cNvPr>
          <p:cNvSpPr>
            <a:spLocks noGrp="1"/>
          </p:cNvSpPr>
          <p:nvPr>
            <p:ph type="title"/>
          </p:nvPr>
        </p:nvSpPr>
        <p:spPr>
          <a:xfrm>
            <a:off x="386036" y="332083"/>
            <a:ext cx="8087715" cy="1147968"/>
          </a:xfrm>
        </p:spPr>
        <p:txBody>
          <a:bodyPr/>
          <a:lstStyle/>
          <a:p>
            <a:r>
              <a:rPr lang="sv-SE" dirty="0">
                <a:solidFill>
                  <a:schemeClr val="tx1"/>
                </a:solidFill>
              </a:rPr>
              <a:t>Varför ska vi ta hand om synpunkter?</a:t>
            </a:r>
          </a:p>
        </p:txBody>
      </p:sp>
      <p:sp>
        <p:nvSpPr>
          <p:cNvPr id="3" name="Platshållare för innehåll 2">
            <a:extLst>
              <a:ext uri="{FF2B5EF4-FFF2-40B4-BE49-F238E27FC236}">
                <a16:creationId xmlns:a16="http://schemas.microsoft.com/office/drawing/2014/main" id="{AEC2951A-3227-4F3C-B7B6-064B0C6C1F49}"/>
              </a:ext>
            </a:extLst>
          </p:cNvPr>
          <p:cNvSpPr>
            <a:spLocks noGrp="1"/>
          </p:cNvSpPr>
          <p:nvPr>
            <p:ph idx="11"/>
          </p:nvPr>
        </p:nvSpPr>
        <p:spPr>
          <a:xfrm>
            <a:off x="846082" y="1588335"/>
            <a:ext cx="8945696" cy="4032000"/>
          </a:xfrm>
        </p:spPr>
        <p:txBody>
          <a:bodyPr>
            <a:normAutofit/>
          </a:bodyPr>
          <a:lstStyle/>
          <a:p>
            <a:r>
              <a:rPr lang="sv-SE" dirty="0"/>
              <a:t>Det är viktigt att brukare, hyresgäster, patienter, närstående, invånare och andra kommer till tals i frågor som berör dem. </a:t>
            </a:r>
          </a:p>
          <a:p>
            <a:r>
              <a:rPr lang="sv-SE" dirty="0"/>
              <a:t>Synpunkter bidrar till att förbättra verksamheten och höjer kvaliteten i våra tjänster.</a:t>
            </a:r>
          </a:p>
          <a:p>
            <a:r>
              <a:rPr lang="sv-SE" dirty="0"/>
              <a:t>I Socialstyrelsens föreskrifter och allmänna råd (SOSFS 2011:9) ska vårdgivaren eller den som bedriver socialtjänst eller verksamhet enligt LSS ta emot och utreda klagomål och synpunkter på verksamhetens kvalitet från exempelvis vård- och omsorgstagare och deras närstående. </a:t>
            </a:r>
          </a:p>
        </p:txBody>
      </p:sp>
    </p:spTree>
    <p:extLst>
      <p:ext uri="{BB962C8B-B14F-4D97-AF65-F5344CB8AC3E}">
        <p14:creationId xmlns:p14="http://schemas.microsoft.com/office/powerpoint/2010/main" val="1337972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437D255-A19D-4D7D-9F9E-75163ADFDBF0}"/>
              </a:ext>
            </a:extLst>
          </p:cNvPr>
          <p:cNvSpPr>
            <a:spLocks noGrp="1"/>
          </p:cNvSpPr>
          <p:nvPr>
            <p:ph type="title"/>
          </p:nvPr>
        </p:nvSpPr>
        <p:spPr>
          <a:xfrm>
            <a:off x="588461" y="537161"/>
            <a:ext cx="9170279" cy="736959"/>
          </a:xfrm>
        </p:spPr>
        <p:txBody>
          <a:bodyPr anchor="ctr">
            <a:normAutofit/>
          </a:bodyPr>
          <a:lstStyle/>
          <a:p>
            <a:r>
              <a:rPr lang="sv-SE" dirty="0">
                <a:solidFill>
                  <a:schemeClr val="tx1"/>
                </a:solidFill>
              </a:rPr>
              <a:t>Synpunktsprocessen</a:t>
            </a:r>
          </a:p>
        </p:txBody>
      </p:sp>
      <p:pic>
        <p:nvPicPr>
          <p:cNvPr id="7" name="Bildobjekt 6">
            <a:extLst>
              <a:ext uri="{FF2B5EF4-FFF2-40B4-BE49-F238E27FC236}">
                <a16:creationId xmlns:a16="http://schemas.microsoft.com/office/drawing/2014/main" id="{F7EAAD89-38FF-4BEC-BF8D-0A2966C402DB}"/>
              </a:ext>
            </a:extLst>
          </p:cNvPr>
          <p:cNvPicPr>
            <a:picLocks noChangeAspect="1"/>
          </p:cNvPicPr>
          <p:nvPr/>
        </p:nvPicPr>
        <p:blipFill>
          <a:blip r:embed="rId3"/>
          <a:stretch>
            <a:fillRect/>
          </a:stretch>
        </p:blipFill>
        <p:spPr>
          <a:xfrm>
            <a:off x="407988" y="2261450"/>
            <a:ext cx="11119520" cy="2335099"/>
          </a:xfrm>
          <a:prstGeom prst="rect">
            <a:avLst/>
          </a:prstGeom>
          <a:noFill/>
        </p:spPr>
      </p:pic>
    </p:spTree>
    <p:extLst>
      <p:ext uri="{BB962C8B-B14F-4D97-AF65-F5344CB8AC3E}">
        <p14:creationId xmlns:p14="http://schemas.microsoft.com/office/powerpoint/2010/main" val="3383308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0F91768-3E5B-41C9-A89B-E5B6CFAA1116}"/>
              </a:ext>
            </a:extLst>
          </p:cNvPr>
          <p:cNvSpPr>
            <a:spLocks noGrp="1"/>
          </p:cNvSpPr>
          <p:nvPr>
            <p:ph type="title"/>
          </p:nvPr>
        </p:nvSpPr>
        <p:spPr>
          <a:xfrm>
            <a:off x="407988" y="344655"/>
            <a:ext cx="9170279" cy="736959"/>
          </a:xfrm>
        </p:spPr>
        <p:txBody>
          <a:bodyPr/>
          <a:lstStyle/>
          <a:p>
            <a:r>
              <a:rPr lang="sv-SE" dirty="0">
                <a:solidFill>
                  <a:schemeClr val="tx1"/>
                </a:solidFill>
              </a:rPr>
              <a:t>Vad är en synpunkt?</a:t>
            </a:r>
          </a:p>
        </p:txBody>
      </p:sp>
      <p:sp>
        <p:nvSpPr>
          <p:cNvPr id="3" name="Platshållare för innehåll 2">
            <a:extLst>
              <a:ext uri="{FF2B5EF4-FFF2-40B4-BE49-F238E27FC236}">
                <a16:creationId xmlns:a16="http://schemas.microsoft.com/office/drawing/2014/main" id="{85ECF050-4F9E-45FB-88C5-5C4394C85AF9}"/>
              </a:ext>
            </a:extLst>
          </p:cNvPr>
          <p:cNvSpPr>
            <a:spLocks noGrp="1"/>
          </p:cNvSpPr>
          <p:nvPr>
            <p:ph idx="11"/>
          </p:nvPr>
        </p:nvSpPr>
        <p:spPr>
          <a:xfrm>
            <a:off x="1056000" y="1341438"/>
            <a:ext cx="10080000" cy="4175124"/>
          </a:xfrm>
        </p:spPr>
        <p:txBody>
          <a:bodyPr>
            <a:normAutofit/>
          </a:bodyPr>
          <a:lstStyle/>
          <a:p>
            <a:pPr marL="0" indent="0">
              <a:buNone/>
            </a:pPr>
            <a:r>
              <a:rPr lang="sv-SE" sz="2400" dirty="0"/>
              <a:t>En synpunkt på verksamheten kan vara:</a:t>
            </a:r>
          </a:p>
          <a:p>
            <a:pPr lvl="0"/>
            <a:r>
              <a:rPr lang="sv-SE" sz="2400" dirty="0"/>
              <a:t>Beröm</a:t>
            </a:r>
          </a:p>
          <a:p>
            <a:pPr lvl="0"/>
            <a:r>
              <a:rPr lang="sv-SE" sz="2400" dirty="0"/>
              <a:t>Klagomål</a:t>
            </a:r>
          </a:p>
          <a:p>
            <a:pPr lvl="0"/>
            <a:r>
              <a:rPr lang="sv-SE" sz="2400" dirty="0"/>
              <a:t>Förslag till förändring</a:t>
            </a:r>
          </a:p>
          <a:p>
            <a:pPr lvl="0"/>
            <a:r>
              <a:rPr lang="sv-SE" sz="2400" dirty="0"/>
              <a:t>Frågor </a:t>
            </a:r>
          </a:p>
        </p:txBody>
      </p:sp>
    </p:spTree>
    <p:extLst>
      <p:ext uri="{BB962C8B-B14F-4D97-AF65-F5344CB8AC3E}">
        <p14:creationId xmlns:p14="http://schemas.microsoft.com/office/powerpoint/2010/main" val="3242046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5A9F1D-40B5-47D2-A062-F795AEA5085F}"/>
              </a:ext>
            </a:extLst>
          </p:cNvPr>
          <p:cNvSpPr>
            <a:spLocks noGrp="1"/>
          </p:cNvSpPr>
          <p:nvPr>
            <p:ph type="title"/>
          </p:nvPr>
        </p:nvSpPr>
        <p:spPr>
          <a:xfrm>
            <a:off x="407988" y="344655"/>
            <a:ext cx="9170279" cy="736959"/>
          </a:xfrm>
        </p:spPr>
        <p:txBody>
          <a:bodyPr>
            <a:normAutofit/>
          </a:bodyPr>
          <a:lstStyle/>
          <a:p>
            <a:r>
              <a:rPr lang="sv-SE" dirty="0">
                <a:solidFill>
                  <a:schemeClr val="tx1"/>
                </a:solidFill>
              </a:rPr>
              <a:t>Synpunkter kan lämnas på olika sätt</a:t>
            </a:r>
          </a:p>
        </p:txBody>
      </p:sp>
      <p:sp>
        <p:nvSpPr>
          <p:cNvPr id="3" name="Platshållare för innehåll 2">
            <a:extLst>
              <a:ext uri="{FF2B5EF4-FFF2-40B4-BE49-F238E27FC236}">
                <a16:creationId xmlns:a16="http://schemas.microsoft.com/office/drawing/2014/main" id="{219D5FA9-F407-41CF-BC2D-EA96ABEA75CC}"/>
              </a:ext>
            </a:extLst>
          </p:cNvPr>
          <p:cNvSpPr>
            <a:spLocks noGrp="1"/>
          </p:cNvSpPr>
          <p:nvPr>
            <p:ph idx="11"/>
          </p:nvPr>
        </p:nvSpPr>
        <p:spPr>
          <a:xfrm>
            <a:off x="1056000" y="1404561"/>
            <a:ext cx="10080000" cy="3856372"/>
          </a:xfrm>
        </p:spPr>
        <p:txBody>
          <a:bodyPr>
            <a:normAutofit/>
          </a:bodyPr>
          <a:lstStyle/>
          <a:p>
            <a:r>
              <a:rPr lang="sv-SE" dirty="0"/>
              <a:t>Anonymt</a:t>
            </a:r>
          </a:p>
          <a:p>
            <a:pPr lvl="0"/>
            <a:r>
              <a:rPr lang="sv-SE" dirty="0"/>
              <a:t>Genom att fylla i en synpunktsblankett som lämnas/skickas till förvaltningen</a:t>
            </a:r>
          </a:p>
          <a:p>
            <a:pPr lvl="0"/>
            <a:r>
              <a:rPr lang="sv-SE" dirty="0"/>
              <a:t>Via e-post till förvaltningsbrevlådan eller e-post till enskild medarbetare/chef/politiker (synpunkten skickas vidare till förvaltningsbrevlådan)</a:t>
            </a:r>
          </a:p>
          <a:p>
            <a:pPr lvl="0"/>
            <a:r>
              <a:rPr lang="sv-SE" dirty="0"/>
              <a:t>Via webbformuläret för synpunkter </a:t>
            </a:r>
            <a:r>
              <a:rPr lang="sv-SE" u="sng" dirty="0">
                <a:hlinkClick r:id="rId3"/>
              </a:rPr>
              <a:t>Lämna synpunkt på goteborg.se</a:t>
            </a:r>
            <a:endParaRPr lang="sv-SE" dirty="0"/>
          </a:p>
          <a:p>
            <a:pPr lvl="0"/>
            <a:r>
              <a:rPr lang="sv-SE" dirty="0"/>
              <a:t>Via brev (synpunkten skickas vidare till registrator)</a:t>
            </a:r>
          </a:p>
          <a:p>
            <a:pPr lvl="0"/>
            <a:r>
              <a:rPr lang="sv-SE" dirty="0"/>
              <a:t>Muntligt. En muntlig synpunkt är en synpunkt som tas emot vid direktkontakt med brukare, hyresgäster, patienter, närstående, invånare och andra.</a:t>
            </a:r>
            <a:endParaRPr lang="sv-SE" dirty="0">
              <a:solidFill>
                <a:srgbClr val="FF0000"/>
              </a:solidFill>
            </a:endParaRPr>
          </a:p>
        </p:txBody>
      </p:sp>
    </p:spTree>
    <p:extLst>
      <p:ext uri="{BB962C8B-B14F-4D97-AF65-F5344CB8AC3E}">
        <p14:creationId xmlns:p14="http://schemas.microsoft.com/office/powerpoint/2010/main" val="863250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8FA206-0B1E-4EA7-9550-D98B9B935FCF}"/>
              </a:ext>
            </a:extLst>
          </p:cNvPr>
          <p:cNvSpPr>
            <a:spLocks noGrp="1"/>
          </p:cNvSpPr>
          <p:nvPr>
            <p:ph type="title"/>
          </p:nvPr>
        </p:nvSpPr>
        <p:spPr/>
        <p:txBody>
          <a:bodyPr/>
          <a:lstStyle/>
          <a:p>
            <a:r>
              <a:rPr lang="sv-SE" dirty="0">
                <a:solidFill>
                  <a:schemeClr val="tx1"/>
                </a:solidFill>
              </a:rPr>
              <a:t>Vad är inte en synpunkt?</a:t>
            </a:r>
          </a:p>
        </p:txBody>
      </p:sp>
      <p:sp>
        <p:nvSpPr>
          <p:cNvPr id="3" name="Platshållare för innehåll 2">
            <a:extLst>
              <a:ext uri="{FF2B5EF4-FFF2-40B4-BE49-F238E27FC236}">
                <a16:creationId xmlns:a16="http://schemas.microsoft.com/office/drawing/2014/main" id="{2FA55D96-9947-484A-AE58-A4945A047C05}"/>
              </a:ext>
            </a:extLst>
          </p:cNvPr>
          <p:cNvSpPr>
            <a:spLocks noGrp="1"/>
          </p:cNvSpPr>
          <p:nvPr>
            <p:ph idx="11"/>
          </p:nvPr>
        </p:nvSpPr>
        <p:spPr>
          <a:xfrm>
            <a:off x="1056000" y="1449723"/>
            <a:ext cx="10080000" cy="4175124"/>
          </a:xfrm>
        </p:spPr>
        <p:txBody>
          <a:bodyPr>
            <a:noAutofit/>
          </a:bodyPr>
          <a:lstStyle/>
          <a:p>
            <a:pPr lvl="0"/>
            <a:r>
              <a:rPr lang="sv-SE" dirty="0"/>
              <a:t>Missnöje med myndighetsbeslut och överklagande av beslut är inte att betraktas som en synpunkt. För överklagande gäller andra regler och rutiner.</a:t>
            </a:r>
          </a:p>
          <a:p>
            <a:pPr lvl="0"/>
            <a:r>
              <a:rPr lang="sv-SE" dirty="0"/>
              <a:t>Medborgarförslag.</a:t>
            </a:r>
          </a:p>
          <a:p>
            <a:pPr lvl="0"/>
            <a:r>
              <a:rPr lang="sv-SE" dirty="0"/>
              <a:t>Medarbetares förslag på förbättring av verksamhet och arbetsmiljö omhändertas på andra sätt.</a:t>
            </a:r>
          </a:p>
          <a:p>
            <a:pPr lvl="0"/>
            <a:r>
              <a:rPr lang="sv-SE" dirty="0"/>
              <a:t>En del problem och missuppfattningar kan redas ut direkt och behöver inte registreras som en synpunkt.</a:t>
            </a:r>
          </a:p>
          <a:p>
            <a:r>
              <a:rPr lang="sv-SE" dirty="0"/>
              <a:t>En synpunkt, som efter utredning, visar sig vara en avvikelse* hanteras enligt </a:t>
            </a:r>
            <a:r>
              <a:rPr lang="sv-SE" u="sng" dirty="0">
                <a:hlinkClick r:id="rId2"/>
              </a:rPr>
              <a:t>Avvikelseprocessen</a:t>
            </a:r>
            <a:r>
              <a:rPr lang="sv-SE" u="sng" dirty="0"/>
              <a:t> </a:t>
            </a:r>
            <a:r>
              <a:rPr lang="sv-SE" sz="1200" dirty="0"/>
              <a:t>*</a:t>
            </a:r>
            <a:r>
              <a:rPr lang="sv-SE" sz="1200" i="1" dirty="0"/>
              <a:t>En avvikelse är en negativ händelse eller en risk som medfört, eller som skulle kunna medföra, skada eller tyder på att verksamheten inte är av god kvalitet. Bristande dokumentation, brister i informationsöverföring, medicinteknik, rehabilitering, fall, omvårdnad, serviceinsatser, inte utförd insats, är andra exempel på avvikelser.</a:t>
            </a:r>
            <a:endParaRPr lang="sv-SE" sz="1200" dirty="0"/>
          </a:p>
        </p:txBody>
      </p:sp>
    </p:spTree>
    <p:extLst>
      <p:ext uri="{BB962C8B-B14F-4D97-AF65-F5344CB8AC3E}">
        <p14:creationId xmlns:p14="http://schemas.microsoft.com/office/powerpoint/2010/main" val="3551538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402CA4-2C5A-4163-B9CA-D15D3F00FC6F}"/>
              </a:ext>
            </a:extLst>
          </p:cNvPr>
          <p:cNvSpPr>
            <a:spLocks noGrp="1"/>
          </p:cNvSpPr>
          <p:nvPr>
            <p:ph type="title"/>
          </p:nvPr>
        </p:nvSpPr>
        <p:spPr>
          <a:xfrm>
            <a:off x="771276" y="326472"/>
            <a:ext cx="8205161" cy="1147968"/>
          </a:xfrm>
        </p:spPr>
        <p:txBody>
          <a:bodyPr>
            <a:noAutofit/>
          </a:bodyPr>
          <a:lstStyle/>
          <a:p>
            <a:r>
              <a:rPr lang="sv-SE" dirty="0">
                <a:solidFill>
                  <a:schemeClr val="tx1"/>
                </a:solidFill>
              </a:rPr>
              <a:t>Varför vill vi ta del av synpunkter?</a:t>
            </a:r>
            <a:br>
              <a:rPr lang="sv-SE" dirty="0"/>
            </a:br>
            <a:endParaRPr lang="sv-SE" dirty="0"/>
          </a:p>
        </p:txBody>
      </p:sp>
      <p:sp>
        <p:nvSpPr>
          <p:cNvPr id="3" name="Platshållare för innehåll 2">
            <a:extLst>
              <a:ext uri="{FF2B5EF4-FFF2-40B4-BE49-F238E27FC236}">
                <a16:creationId xmlns:a16="http://schemas.microsoft.com/office/drawing/2014/main" id="{F87B3F9C-ACA7-4DA9-A2C8-03F6CAAF023A}"/>
              </a:ext>
            </a:extLst>
          </p:cNvPr>
          <p:cNvSpPr>
            <a:spLocks noGrp="1"/>
          </p:cNvSpPr>
          <p:nvPr>
            <p:ph idx="11"/>
          </p:nvPr>
        </p:nvSpPr>
        <p:spPr>
          <a:xfrm>
            <a:off x="1185999" y="1304715"/>
            <a:ext cx="8834378" cy="4716722"/>
          </a:xfrm>
        </p:spPr>
        <p:txBody>
          <a:bodyPr>
            <a:normAutofit fontScale="92500" lnSpcReduction="10000"/>
          </a:bodyPr>
          <a:lstStyle/>
          <a:p>
            <a:pPr lvl="0"/>
            <a:r>
              <a:rPr lang="sv-SE" sz="2200" dirty="0"/>
              <a:t>Genom att vi bemöter brukare, hyresgäster, patienter, närstående, invånare och andra som kontaktar förvaltningen med respekt, engagemang och att vi har en vilja att förklara och förbättra, kan vi lättare reda ut problem.</a:t>
            </a:r>
          </a:p>
          <a:p>
            <a:pPr lvl="0"/>
            <a:r>
              <a:rPr lang="sv-SE" sz="2200" dirty="0"/>
              <a:t>De vi är till för kommer till tals och påverkar frågor som berör dem. </a:t>
            </a:r>
          </a:p>
          <a:p>
            <a:pPr lvl="0"/>
            <a:r>
              <a:rPr lang="sv-SE" sz="2200" dirty="0"/>
              <a:t>Vi får möjlighet att lära av misstag. Synpunktshanteringen visar på att vi ständigt vill bli bättre och lära av misstag. </a:t>
            </a:r>
          </a:p>
          <a:p>
            <a:pPr lvl="0"/>
            <a:r>
              <a:rPr lang="sv-SE" sz="2200" dirty="0"/>
              <a:t>Vi får veta när det vi gör uppfattas positivt så att vi vet när vi är på rätt väg.</a:t>
            </a:r>
          </a:p>
          <a:p>
            <a:pPr lvl="0"/>
            <a:r>
              <a:rPr lang="sv-SE" sz="2200" dirty="0"/>
              <a:t>Synpunkter som tas om hand på ett bra sätt bidrar till att förbättra verksamheten och höja kvaliteten.</a:t>
            </a:r>
          </a:p>
          <a:p>
            <a:pPr lvl="0"/>
            <a:r>
              <a:rPr lang="sv-SE" sz="2200" dirty="0"/>
              <a:t>Förtroendet för vår verksamhet och förvaltning ökar. Genom att vi ser till att förvaltningens rutin för synpunktshantering är känd bland alla medarbetare kan vi arbeta med synpunkter på rätt sätt och därmed se till att förtroendet för förvaltningen ökar.</a:t>
            </a:r>
          </a:p>
          <a:p>
            <a:endParaRPr lang="sv-SE" dirty="0"/>
          </a:p>
        </p:txBody>
      </p:sp>
    </p:spTree>
    <p:extLst>
      <p:ext uri="{BB962C8B-B14F-4D97-AF65-F5344CB8AC3E}">
        <p14:creationId xmlns:p14="http://schemas.microsoft.com/office/powerpoint/2010/main" val="770120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5D882C-86B3-4309-ADAC-8F140869D5AA}"/>
              </a:ext>
            </a:extLst>
          </p:cNvPr>
          <p:cNvSpPr>
            <a:spLocks noGrp="1"/>
          </p:cNvSpPr>
          <p:nvPr>
            <p:ph type="title"/>
          </p:nvPr>
        </p:nvSpPr>
        <p:spPr>
          <a:xfrm>
            <a:off x="432956" y="216741"/>
            <a:ext cx="8993826" cy="1147968"/>
          </a:xfrm>
        </p:spPr>
        <p:txBody>
          <a:bodyPr>
            <a:normAutofit/>
          </a:bodyPr>
          <a:lstStyle/>
          <a:p>
            <a:r>
              <a:rPr lang="sv-SE" dirty="0">
                <a:solidFill>
                  <a:schemeClr val="tx1"/>
                </a:solidFill>
              </a:rPr>
              <a:t>Hur bjuder vi in till att lämna synpunkter?</a:t>
            </a:r>
          </a:p>
        </p:txBody>
      </p:sp>
      <p:sp>
        <p:nvSpPr>
          <p:cNvPr id="3" name="Platshållare för innehåll 2">
            <a:extLst>
              <a:ext uri="{FF2B5EF4-FFF2-40B4-BE49-F238E27FC236}">
                <a16:creationId xmlns:a16="http://schemas.microsoft.com/office/drawing/2014/main" id="{AFB84341-383B-4177-BDD8-A010A5C2B08F}"/>
              </a:ext>
            </a:extLst>
          </p:cNvPr>
          <p:cNvSpPr>
            <a:spLocks noGrp="1"/>
          </p:cNvSpPr>
          <p:nvPr>
            <p:ph idx="11"/>
          </p:nvPr>
        </p:nvSpPr>
        <p:spPr>
          <a:xfrm>
            <a:off x="1319707" y="1593309"/>
            <a:ext cx="8528180" cy="3965280"/>
          </a:xfrm>
        </p:spPr>
        <p:txBody>
          <a:bodyPr>
            <a:noAutofit/>
          </a:bodyPr>
          <a:lstStyle/>
          <a:p>
            <a:pPr lvl="0"/>
            <a:r>
              <a:rPr lang="sv-SE" dirty="0"/>
              <a:t>Vi uppmuntrar alla att lämna synpunkter.</a:t>
            </a:r>
          </a:p>
          <a:p>
            <a:pPr lvl="0"/>
            <a:r>
              <a:rPr lang="sv-SE" dirty="0"/>
              <a:t>Vi bemöter alla som kontaktar förvaltningen med respekt, engagemang och vi har en vilja att förklara och förbättra.</a:t>
            </a:r>
          </a:p>
          <a:p>
            <a:pPr lvl="0"/>
            <a:r>
              <a:rPr lang="sv-SE" dirty="0"/>
              <a:t>Vi tackar för synpunkter och förklarar att vi ständigt vill bli bättre.</a:t>
            </a:r>
          </a:p>
          <a:p>
            <a:pPr lvl="0"/>
            <a:r>
              <a:rPr lang="sv-SE" dirty="0"/>
              <a:t>Vi informerar alltid den som kommer i kontakt med oss vart man kan vända sig om man vill framföra förslag, synpunkter eller klagomål.</a:t>
            </a:r>
          </a:p>
          <a:p>
            <a:r>
              <a:rPr lang="sv-SE" dirty="0"/>
              <a:t>Vid behov hjälper vi den enskilde att framföra och formulera sina förslag, synpunkter eller klagomål. Vi sprider förvaltningens synpunktsblankett så att den är synlig och åtkomlig. I vårt informationsmaterial till nya brukare finns synpunktsblanketten med.</a:t>
            </a:r>
          </a:p>
        </p:txBody>
      </p:sp>
    </p:spTree>
    <p:extLst>
      <p:ext uri="{BB962C8B-B14F-4D97-AF65-F5344CB8AC3E}">
        <p14:creationId xmlns:p14="http://schemas.microsoft.com/office/powerpoint/2010/main" val="3843592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37D40D-C88F-47F3-AADC-120C8FE438D8}"/>
              </a:ext>
            </a:extLst>
          </p:cNvPr>
          <p:cNvSpPr>
            <a:spLocks noGrp="1"/>
          </p:cNvSpPr>
          <p:nvPr>
            <p:ph type="title"/>
          </p:nvPr>
        </p:nvSpPr>
        <p:spPr>
          <a:xfrm>
            <a:off x="873236" y="488812"/>
            <a:ext cx="9280414" cy="1147968"/>
          </a:xfrm>
        </p:spPr>
        <p:txBody>
          <a:bodyPr>
            <a:normAutofit/>
          </a:bodyPr>
          <a:lstStyle/>
          <a:p>
            <a:r>
              <a:rPr lang="sv-SE" dirty="0"/>
              <a:t>Hur arbetar vi med synpunkter?</a:t>
            </a:r>
            <a:br>
              <a:rPr lang="sv-SE" dirty="0"/>
            </a:br>
            <a:endParaRPr lang="sv-SE" dirty="0"/>
          </a:p>
        </p:txBody>
      </p:sp>
      <p:sp>
        <p:nvSpPr>
          <p:cNvPr id="3" name="Platshållare för innehåll 2">
            <a:extLst>
              <a:ext uri="{FF2B5EF4-FFF2-40B4-BE49-F238E27FC236}">
                <a16:creationId xmlns:a16="http://schemas.microsoft.com/office/drawing/2014/main" id="{D3E62ECF-54CE-4D25-A562-3EC3C5D21D12}"/>
              </a:ext>
            </a:extLst>
          </p:cNvPr>
          <p:cNvSpPr>
            <a:spLocks noGrp="1"/>
          </p:cNvSpPr>
          <p:nvPr>
            <p:ph idx="11"/>
          </p:nvPr>
        </p:nvSpPr>
        <p:spPr>
          <a:xfrm>
            <a:off x="1199621" y="1636780"/>
            <a:ext cx="8627644" cy="1976102"/>
          </a:xfrm>
        </p:spPr>
        <p:txBody>
          <a:bodyPr>
            <a:normAutofit/>
          </a:bodyPr>
          <a:lstStyle/>
          <a:p>
            <a:r>
              <a:rPr lang="sv-SE" dirty="0"/>
              <a:t>Synpunkter sammanställs och analyseras för att vi ska kunna se trender och mönster som pekar på brister i verksamhetens kvalitet.</a:t>
            </a:r>
          </a:p>
          <a:p>
            <a:r>
              <a:rPr lang="sv-SE" dirty="0"/>
              <a:t>För att säkerställa att rutinen är känd, ska rutinen presenteras på APT en gång per år samt finnas med i introduktion för nyanställda.</a:t>
            </a:r>
          </a:p>
        </p:txBody>
      </p:sp>
    </p:spTree>
    <p:extLst>
      <p:ext uri="{BB962C8B-B14F-4D97-AF65-F5344CB8AC3E}">
        <p14:creationId xmlns:p14="http://schemas.microsoft.com/office/powerpoint/2010/main" val="2089345990"/>
      </p:ext>
    </p:extLst>
  </p:cSld>
  <p:clrMapOvr>
    <a:masterClrMapping/>
  </p:clrMapOvr>
</p:sld>
</file>

<file path=ppt/theme/theme1.xml><?xml version="1.0" encoding="utf-8"?>
<a:theme xmlns:a="http://schemas.openxmlformats.org/drawingml/2006/main" name="Göteborgs Stad – Blå dekor">
  <a:themeElements>
    <a:clrScheme name="Göteborgs Stad mörka">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CEC1BE5D-A4E3-446B-B938-C51B58685301}" vid="{A780EF4F-041D-4E92-8E0B-C6B33C409E65}"/>
    </a:ext>
  </a:extLst>
</a:theme>
</file>

<file path=ppt/theme/theme10.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öteborgs Stad – Mörkblå dekor">
  <a:themeElements>
    <a:clrScheme name="Göteborgs Stad mörka">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CEC1BE5D-A4E3-446B-B938-C51B58685301}" vid="{94DEA2D6-1C08-490F-A9D8-32FF4CA4AB39}"/>
    </a:ext>
  </a:extLst>
</a:theme>
</file>

<file path=ppt/theme/theme3.xml><?xml version="1.0" encoding="utf-8"?>
<a:theme xmlns:a="http://schemas.openxmlformats.org/drawingml/2006/main" name="Göteborgs Stad – Röd dekor">
  <a:themeElements>
    <a:clrScheme name="Göteborgs Stad mörka">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CEC1BE5D-A4E3-446B-B938-C51B58685301}" vid="{2854F965-9EAC-4E5F-B8AF-B71ED5AB23B8}"/>
    </a:ext>
  </a:extLst>
</a:theme>
</file>

<file path=ppt/theme/theme4.xml><?xml version="1.0" encoding="utf-8"?>
<a:theme xmlns:a="http://schemas.openxmlformats.org/drawingml/2006/main" name="Göteborgs Stad – Turkos dekor">
  <a:themeElements>
    <a:clrScheme name="Göteborgs Stad mörka">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CEC1BE5D-A4E3-446B-B938-C51B58685301}" vid="{4C6203C4-3FED-402C-BFDB-343DF11CC050}"/>
    </a:ext>
  </a:extLst>
</a:theme>
</file>

<file path=ppt/theme/theme5.xml><?xml version="1.0" encoding="utf-8"?>
<a:theme xmlns:a="http://schemas.openxmlformats.org/drawingml/2006/main" name="Göteborgs Stad – Rosa dekor">
  <a:themeElements>
    <a:clrScheme name="Göteborgs Stad mörka">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CEC1BE5D-A4E3-446B-B938-C51B58685301}" vid="{6BE225D3-E3D8-4F98-BC58-14F57109E87A}"/>
    </a:ext>
  </a:extLst>
</a:theme>
</file>

<file path=ppt/theme/theme6.xml><?xml version="1.0" encoding="utf-8"?>
<a:theme xmlns:a="http://schemas.openxmlformats.org/drawingml/2006/main" name="Göteborgs Stad – Grön dekor">
  <a:themeElements>
    <a:clrScheme name="Göteborgs Stad mörka">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CEC1BE5D-A4E3-446B-B938-C51B58685301}" vid="{ADA556B8-FF6B-4366-842E-EA8543DF3513}"/>
    </a:ext>
  </a:extLst>
</a:theme>
</file>

<file path=ppt/theme/theme7.xml><?xml version="1.0" encoding="utf-8"?>
<a:theme xmlns:a="http://schemas.openxmlformats.org/drawingml/2006/main" name="Göteborgs Stad – Lila dekor">
  <a:themeElements>
    <a:clrScheme name="Göteborgs Stad mörka">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CEC1BE5D-A4E3-446B-B938-C51B58685301}" vid="{0B6D1EB7-5461-4125-80A6-D2FDBBE7C78B}"/>
    </a:ext>
  </a:extLst>
</a:theme>
</file>

<file path=ppt/theme/theme8.xml><?xml version="1.0" encoding="utf-8"?>
<a:theme xmlns:a="http://schemas.openxmlformats.org/drawingml/2006/main" name="Göteborgs Stad – Gul dekor">
  <a:themeElements>
    <a:clrScheme name="Göteborgs Stad mörka">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potx" id="{CEC1BE5D-A4E3-446B-B938-C51B58685301}" vid="{19238CDA-65F2-4987-8E1B-C34A43BAA2FC}"/>
    </a:ext>
  </a:extLst>
</a:theme>
</file>

<file path=ppt/theme/theme9.xml><?xml version="1.0" encoding="utf-8"?>
<a:theme xmlns:a="http://schemas.openxmlformats.org/drawingml/2006/main" name="Office-tema">
  <a:themeElements>
    <a:clrScheme name="Göteborgs Stad Powerpoint">
      <a:dk1>
        <a:sysClr val="windowText" lastClr="000000"/>
      </a:dk1>
      <a:lt1>
        <a:sysClr val="window" lastClr="FFFFFF"/>
      </a:lt1>
      <a:dk2>
        <a:srgbClr val="495663"/>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1251</Words>
  <Application>Microsoft Office PowerPoint</Application>
  <PresentationFormat>Bredbild</PresentationFormat>
  <Paragraphs>79</Paragraphs>
  <Slides>14</Slides>
  <Notes>6</Notes>
  <HiddenSlides>0</HiddenSlides>
  <MMClips>0</MMClips>
  <ScaleCrop>false</ScaleCrop>
  <HeadingPairs>
    <vt:vector size="6" baseType="variant">
      <vt:variant>
        <vt:lpstr>Använt teckensnitt</vt:lpstr>
      </vt:variant>
      <vt:variant>
        <vt:i4>4</vt:i4>
      </vt:variant>
      <vt:variant>
        <vt:lpstr>Tema</vt:lpstr>
      </vt:variant>
      <vt:variant>
        <vt:i4>8</vt:i4>
      </vt:variant>
      <vt:variant>
        <vt:lpstr>Bildrubriker</vt:lpstr>
      </vt:variant>
      <vt:variant>
        <vt:i4>14</vt:i4>
      </vt:variant>
    </vt:vector>
  </HeadingPairs>
  <TitlesOfParts>
    <vt:vector size="26" baseType="lpstr">
      <vt:lpstr>Arial</vt:lpstr>
      <vt:lpstr>Arial Black</vt:lpstr>
      <vt:lpstr>Calibri</vt:lpstr>
      <vt:lpstr>Wingdings</vt:lpstr>
      <vt:lpstr>Göteborgs Stad – Blå dekor</vt:lpstr>
      <vt:lpstr>Göteborgs Stad – Mörkblå dekor</vt:lpstr>
      <vt:lpstr>Göteborgs Stad – Röd dekor</vt:lpstr>
      <vt:lpstr>Göteborgs Stad – Turkos dekor</vt:lpstr>
      <vt:lpstr>Göteborgs Stad – Rosa dekor</vt:lpstr>
      <vt:lpstr>Göteborgs Stad – Grön dekor</vt:lpstr>
      <vt:lpstr>Göteborgs Stad – Lila dekor</vt:lpstr>
      <vt:lpstr>Göteborgs Stad – Gul dekor</vt:lpstr>
      <vt:lpstr>Synpunktshantering - en viktig del av förvaltningens systematiska kvalitetsarbete</vt:lpstr>
      <vt:lpstr>Varför ska vi ta hand om synpunkter?</vt:lpstr>
      <vt:lpstr>Synpunktsprocessen</vt:lpstr>
      <vt:lpstr>Vad är en synpunkt?</vt:lpstr>
      <vt:lpstr>Synpunkter kan lämnas på olika sätt</vt:lpstr>
      <vt:lpstr>Vad är inte en synpunkt?</vt:lpstr>
      <vt:lpstr>Varför vill vi ta del av synpunkter? </vt:lpstr>
      <vt:lpstr>Hur bjuder vi in till att lämna synpunkter?</vt:lpstr>
      <vt:lpstr>Hur arbetar vi med synpunkter? </vt:lpstr>
      <vt:lpstr>Roller och ansvar</vt:lpstr>
      <vt:lpstr>Forts. roller och ansvar</vt:lpstr>
      <vt:lpstr>Forts. roller och ansvar</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16:9</dc:title>
  <dc:creator/>
  <cp:lastModifiedBy/>
  <cp:revision>1</cp:revision>
  <dcterms:created xsi:type="dcterms:W3CDTF">2018-09-13T15:17:52Z</dcterms:created>
  <dcterms:modified xsi:type="dcterms:W3CDTF">2021-06-28T13:56:20Z</dcterms:modified>
</cp:coreProperties>
</file>